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7559675" cy="10691813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4628"/>
    <a:srgbClr val="574327"/>
    <a:srgbClr val="8AC8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59" d="100"/>
          <a:sy n="59" d="100"/>
        </p:scale>
        <p:origin x="246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8B6E-0F5E-45DE-8F01-9F34EC66304F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253B3-2B9C-4924-9853-AA1AA60CEE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1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8B6E-0F5E-45DE-8F01-9F34EC66304F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253B3-2B9C-4924-9853-AA1AA60CEE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491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8B6E-0F5E-45DE-8F01-9F34EC66304F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253B3-2B9C-4924-9853-AA1AA60CEE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400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8B6E-0F5E-45DE-8F01-9F34EC66304F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253B3-2B9C-4924-9853-AA1AA60CEE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2161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8B6E-0F5E-45DE-8F01-9F34EC66304F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253B3-2B9C-4924-9853-AA1AA60CEE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498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8B6E-0F5E-45DE-8F01-9F34EC66304F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253B3-2B9C-4924-9853-AA1AA60CEE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318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8B6E-0F5E-45DE-8F01-9F34EC66304F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253B3-2B9C-4924-9853-AA1AA60CEE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8034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8B6E-0F5E-45DE-8F01-9F34EC66304F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253B3-2B9C-4924-9853-AA1AA60CEE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237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8B6E-0F5E-45DE-8F01-9F34EC66304F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253B3-2B9C-4924-9853-AA1AA60CEE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016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8B6E-0F5E-45DE-8F01-9F34EC66304F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253B3-2B9C-4924-9853-AA1AA60CEE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744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8B6E-0F5E-45DE-8F01-9F34EC66304F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253B3-2B9C-4924-9853-AA1AA60CEE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233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E28B6E-0F5E-45DE-8F01-9F34EC66304F}" type="datetimeFigureOut">
              <a:rPr kumimoji="1" lang="ja-JP" altLang="en-US" smtClean="0"/>
              <a:t>2025/3/14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1253B3-2B9C-4924-9853-AA1AA60CEE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3205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1B4CDE-E473-350B-EF52-64AAB4D633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図形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3FB16078-4DF9-3E37-EDD8-A5D991AFE6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"/>
            <a:ext cx="7559675" cy="10691690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D0C2927-67FE-DD3C-0FF5-21A3B274C5A7}"/>
              </a:ext>
            </a:extLst>
          </p:cNvPr>
          <p:cNvSpPr txBox="1"/>
          <p:nvPr/>
        </p:nvSpPr>
        <p:spPr>
          <a:xfrm>
            <a:off x="0" y="8279751"/>
            <a:ext cx="7559675" cy="2412000"/>
          </a:xfrm>
          <a:prstGeom prst="rect">
            <a:avLst/>
          </a:prstGeom>
          <a:solidFill>
            <a:srgbClr val="574327"/>
          </a:solidFill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9C2D47C-448E-1C9C-155D-87B1424F40B0}"/>
              </a:ext>
            </a:extLst>
          </p:cNvPr>
          <p:cNvSpPr/>
          <p:nvPr/>
        </p:nvSpPr>
        <p:spPr>
          <a:xfrm>
            <a:off x="644674" y="9744390"/>
            <a:ext cx="914285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4E55845F-3B25-A5E2-5155-D87BE8B460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30" t="-10346"/>
          <a:stretch/>
        </p:blipFill>
        <p:spPr>
          <a:xfrm>
            <a:off x="2385314" y="1577139"/>
            <a:ext cx="2789046" cy="1049324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99B8992-8D26-1478-ADE9-2B7158C91548}"/>
              </a:ext>
            </a:extLst>
          </p:cNvPr>
          <p:cNvSpPr/>
          <p:nvPr/>
        </p:nvSpPr>
        <p:spPr>
          <a:xfrm>
            <a:off x="1708286" y="2837877"/>
            <a:ext cx="41431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800" b="1" dirty="0">
                <a:solidFill>
                  <a:srgbClr val="574327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2025</a:t>
            </a:r>
            <a:r>
              <a:rPr lang="ja-JP" altLang="en-US" sz="2800" b="1" dirty="0">
                <a:solidFill>
                  <a:srgbClr val="574327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年</a:t>
            </a:r>
            <a:r>
              <a:rPr lang="en-US" altLang="ja-JP" sz="2800" b="1" dirty="0">
                <a:solidFill>
                  <a:srgbClr val="574327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4</a:t>
            </a:r>
            <a:r>
              <a:rPr lang="ja-JP" altLang="en-US" sz="2800" b="1" dirty="0">
                <a:solidFill>
                  <a:srgbClr val="574327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月オープン予定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5D4874F-30E9-224C-F1B9-6B35447347F8}"/>
              </a:ext>
            </a:extLst>
          </p:cNvPr>
          <p:cNvSpPr/>
          <p:nvPr/>
        </p:nvSpPr>
        <p:spPr>
          <a:xfrm>
            <a:off x="2764245" y="3544250"/>
            <a:ext cx="4143102" cy="2011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900"/>
              </a:lnSpc>
            </a:pPr>
            <a:r>
              <a:rPr lang="ja-JP" altLang="en-US" sz="1400" b="1" dirty="0">
                <a:solidFill>
                  <a:srgbClr val="604C3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京成津田沼駅改札を出てすぐの所にあります。</a:t>
            </a:r>
            <a:endParaRPr lang="en-US" altLang="ja-JP" sz="1400" b="1" dirty="0">
              <a:solidFill>
                <a:srgbClr val="604C3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just">
              <a:lnSpc>
                <a:spcPts val="1900"/>
              </a:lnSpc>
            </a:pPr>
            <a:r>
              <a:rPr lang="ja-JP" altLang="en-US" sz="1400" b="1" dirty="0">
                <a:solidFill>
                  <a:srgbClr val="604C3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碁盤は</a:t>
            </a:r>
            <a:r>
              <a:rPr lang="en-US" altLang="ja-JP" sz="1400" b="1" dirty="0">
                <a:solidFill>
                  <a:srgbClr val="604C3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</a:t>
            </a:r>
            <a:r>
              <a:rPr lang="ja-JP" altLang="en-US" sz="1400" b="1" dirty="0">
                <a:solidFill>
                  <a:srgbClr val="604C3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面～</a:t>
            </a:r>
            <a:r>
              <a:rPr lang="en-US" altLang="ja-JP" sz="1400" b="1" dirty="0">
                <a:solidFill>
                  <a:srgbClr val="604C3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</a:t>
            </a:r>
            <a:r>
              <a:rPr lang="ja-JP" altLang="en-US" sz="1400" b="1" dirty="0">
                <a:solidFill>
                  <a:srgbClr val="604C3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面　</a:t>
            </a:r>
            <a:endParaRPr lang="en-US" altLang="ja-JP" sz="1400" b="1" dirty="0">
              <a:solidFill>
                <a:srgbClr val="604C3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just">
              <a:lnSpc>
                <a:spcPts val="1900"/>
              </a:lnSpc>
            </a:pPr>
            <a:r>
              <a:rPr lang="ja-JP" altLang="en-US" sz="1400" b="1" dirty="0">
                <a:solidFill>
                  <a:srgbClr val="604C3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座席数は</a:t>
            </a:r>
            <a:r>
              <a:rPr lang="en-US" altLang="ja-JP" sz="1400" b="1" dirty="0">
                <a:solidFill>
                  <a:srgbClr val="604C3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</a:t>
            </a:r>
            <a:r>
              <a:rPr lang="ja-JP" altLang="en-US" sz="1400" b="1" dirty="0">
                <a:solidFill>
                  <a:srgbClr val="604C3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</a:t>
            </a:r>
            <a:r>
              <a:rPr lang="en-US" altLang="ja-JP" sz="1400" b="1" dirty="0">
                <a:solidFill>
                  <a:srgbClr val="604C3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24</a:t>
            </a:r>
            <a:r>
              <a:rPr lang="ja-JP" altLang="en-US" sz="1400" b="1" dirty="0">
                <a:solidFill>
                  <a:srgbClr val="604C3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席と小さな碁会所になります。</a:t>
            </a:r>
            <a:endParaRPr lang="en-US" altLang="ja-JP" sz="1400" b="1" dirty="0">
              <a:solidFill>
                <a:srgbClr val="604C3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just">
              <a:lnSpc>
                <a:spcPts val="1900"/>
              </a:lnSpc>
            </a:pPr>
            <a:r>
              <a:rPr lang="ja-JP" altLang="en-US" sz="1400" b="1" dirty="0">
                <a:solidFill>
                  <a:srgbClr val="604C3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午前中は生徒さん同士で上達を目指す囲碁教室。</a:t>
            </a:r>
            <a:endParaRPr lang="en-US" altLang="ja-JP" sz="1400" b="1" dirty="0">
              <a:solidFill>
                <a:srgbClr val="604C3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just">
              <a:lnSpc>
                <a:spcPts val="1900"/>
              </a:lnSpc>
            </a:pPr>
            <a:r>
              <a:rPr lang="ja-JP" altLang="en-US" sz="1400" b="1" dirty="0">
                <a:solidFill>
                  <a:srgbClr val="604C3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午後</a:t>
            </a:r>
            <a:r>
              <a:rPr lang="en-US" altLang="ja-JP" sz="1400" b="1" dirty="0">
                <a:solidFill>
                  <a:srgbClr val="604C3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</a:t>
            </a:r>
            <a:r>
              <a:rPr lang="ja-JP" altLang="en-US" sz="1400" b="1" dirty="0">
                <a:solidFill>
                  <a:srgbClr val="604C3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時からは一般の方向けに碁会所。</a:t>
            </a:r>
            <a:endParaRPr lang="en-US" altLang="ja-JP" sz="1400" b="1" dirty="0">
              <a:solidFill>
                <a:srgbClr val="604C3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just">
              <a:lnSpc>
                <a:spcPts val="1900"/>
              </a:lnSpc>
            </a:pPr>
            <a:r>
              <a:rPr lang="ja-JP" altLang="en-US" sz="1400" b="1" dirty="0">
                <a:solidFill>
                  <a:srgbClr val="604C3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段級位制と点数制をミックスしたシステムです。</a:t>
            </a:r>
            <a:endParaRPr lang="en-US" altLang="ja-JP" sz="1400" b="1" dirty="0">
              <a:solidFill>
                <a:srgbClr val="604C3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just">
              <a:lnSpc>
                <a:spcPts val="1900"/>
              </a:lnSpc>
            </a:pPr>
            <a:r>
              <a:rPr lang="ja-JP" altLang="en-US" sz="1400" b="1" dirty="0">
                <a:solidFill>
                  <a:srgbClr val="604C3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リーグ戦や大会</a:t>
            </a:r>
            <a:r>
              <a:rPr lang="en-US" altLang="ja-JP" sz="1400" b="1" dirty="0">
                <a:solidFill>
                  <a:srgbClr val="604C3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1400" b="1" dirty="0">
                <a:solidFill>
                  <a:srgbClr val="604C3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月１回）も開催していきます。</a:t>
            </a:r>
            <a:endParaRPr lang="en-US" altLang="ja-JP" sz="1400" b="1" dirty="0">
              <a:solidFill>
                <a:srgbClr val="604C3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just">
              <a:lnSpc>
                <a:spcPts val="1900"/>
              </a:lnSpc>
            </a:pPr>
            <a:r>
              <a:rPr lang="ja-JP" altLang="en-US" sz="1400" b="1" dirty="0">
                <a:solidFill>
                  <a:srgbClr val="604C3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平日夕方と土曜日にはジュニア教室があります。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43C9DD2-A486-9A33-E62C-E964D7A76354}"/>
              </a:ext>
            </a:extLst>
          </p:cNvPr>
          <p:cNvSpPr/>
          <p:nvPr/>
        </p:nvSpPr>
        <p:spPr>
          <a:xfrm>
            <a:off x="1461520" y="6028652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>
                <a:solidFill>
                  <a:srgbClr val="6A3906"/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月謝＆席料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8BCA2AC-B75E-FAD0-9EB1-5FF0B0A59BD5}"/>
              </a:ext>
            </a:extLst>
          </p:cNvPr>
          <p:cNvSpPr/>
          <p:nvPr/>
        </p:nvSpPr>
        <p:spPr>
          <a:xfrm>
            <a:off x="600271" y="8412369"/>
            <a:ext cx="45678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solidFill>
                  <a:schemeClr val="bg1"/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つだぬま囲碁クラブ　　代表＆講師　堀江　哲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91D4253-753C-2AB4-0F6A-B06E6530D2D9}"/>
              </a:ext>
            </a:extLst>
          </p:cNvPr>
          <p:cNvSpPr/>
          <p:nvPr/>
        </p:nvSpPr>
        <p:spPr>
          <a:xfrm>
            <a:off x="620397" y="8942315"/>
            <a:ext cx="424428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700" dirty="0">
                <a:solidFill>
                  <a:schemeClr val="bg1"/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〒</a:t>
            </a:r>
            <a:r>
              <a:rPr lang="en-US" altLang="ja-JP" sz="1700" dirty="0">
                <a:solidFill>
                  <a:schemeClr val="bg1"/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275-0016</a:t>
            </a:r>
            <a:r>
              <a:rPr lang="ja-JP" altLang="en-US" sz="1700" dirty="0">
                <a:solidFill>
                  <a:schemeClr val="bg1"/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千葉県習志野市津田沼</a:t>
            </a:r>
            <a:endParaRPr lang="en-US" altLang="ja-JP" sz="1700" dirty="0">
              <a:solidFill>
                <a:schemeClr val="bg1"/>
              </a:solidFill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r>
              <a:rPr lang="ja-JP" altLang="en-US" sz="1700" dirty="0">
                <a:solidFill>
                  <a:schemeClr val="bg1"/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　　　　　</a:t>
            </a:r>
            <a:r>
              <a:rPr lang="en-US" altLang="ja-JP" sz="1700" dirty="0">
                <a:solidFill>
                  <a:schemeClr val="bg1"/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5-12-12</a:t>
            </a:r>
            <a:r>
              <a:rPr lang="ja-JP" altLang="en-US" sz="1700" dirty="0">
                <a:solidFill>
                  <a:schemeClr val="bg1"/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サンロード津田沼</a:t>
            </a:r>
            <a:r>
              <a:rPr lang="en-US" altLang="ja-JP" sz="1700" dirty="0">
                <a:solidFill>
                  <a:schemeClr val="bg1"/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2</a:t>
            </a:r>
            <a:r>
              <a:rPr lang="ja-JP" altLang="en-US" sz="1700" dirty="0">
                <a:solidFill>
                  <a:schemeClr val="bg1"/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階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B20EE6B-E25D-302F-997B-487F1ADAEDF3}"/>
              </a:ext>
            </a:extLst>
          </p:cNvPr>
          <p:cNvSpPr/>
          <p:nvPr/>
        </p:nvSpPr>
        <p:spPr>
          <a:xfrm>
            <a:off x="1546158" y="9544480"/>
            <a:ext cx="3903329" cy="1032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200" dirty="0">
                <a:solidFill>
                  <a:schemeClr val="bg1"/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ホームページは作成中です </a:t>
            </a:r>
            <a:endParaRPr lang="en-US" altLang="ja-JP" sz="1050" dirty="0">
              <a:solidFill>
                <a:schemeClr val="bg1"/>
              </a:solidFill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pPr>
              <a:lnSpc>
                <a:spcPts val="1500"/>
              </a:lnSpc>
            </a:pPr>
            <a:endParaRPr lang="en-US" altLang="ja-JP" sz="1200" dirty="0">
              <a:solidFill>
                <a:schemeClr val="bg1"/>
              </a:solidFill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dirty="0">
                <a:solidFill>
                  <a:schemeClr val="bg1"/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一般対局　</a:t>
            </a:r>
            <a:r>
              <a:rPr lang="en-US" altLang="ja-JP" sz="1200" dirty="0">
                <a:solidFill>
                  <a:schemeClr val="bg1"/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13</a:t>
            </a:r>
            <a:r>
              <a:rPr lang="ja-JP" altLang="en-US" sz="1200" dirty="0">
                <a:solidFill>
                  <a:schemeClr val="bg1"/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時～</a:t>
            </a:r>
            <a:r>
              <a:rPr lang="en-US" altLang="ja-JP" sz="1200" dirty="0">
                <a:solidFill>
                  <a:schemeClr val="bg1"/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19</a:t>
            </a:r>
            <a:r>
              <a:rPr lang="ja-JP" altLang="en-US" sz="1200" dirty="0">
                <a:solidFill>
                  <a:schemeClr val="bg1"/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時</a:t>
            </a:r>
            <a:endParaRPr lang="en-US" altLang="ja-JP" sz="1200" dirty="0">
              <a:solidFill>
                <a:schemeClr val="bg1"/>
              </a:solidFill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dirty="0">
                <a:solidFill>
                  <a:schemeClr val="bg1"/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日曜日（月に</a:t>
            </a:r>
            <a:r>
              <a:rPr lang="en-US" altLang="ja-JP" sz="1200" dirty="0">
                <a:solidFill>
                  <a:schemeClr val="bg1"/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3</a:t>
            </a:r>
            <a:r>
              <a:rPr lang="ja-JP" altLang="en-US" sz="1200" dirty="0">
                <a:solidFill>
                  <a:schemeClr val="bg1"/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回）と月曜日（月に</a:t>
            </a:r>
            <a:r>
              <a:rPr lang="en-US" altLang="ja-JP" sz="1200" dirty="0">
                <a:solidFill>
                  <a:schemeClr val="bg1"/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2</a:t>
            </a:r>
            <a:r>
              <a:rPr lang="ja-JP" altLang="en-US" sz="1200" dirty="0">
                <a:solidFill>
                  <a:schemeClr val="bg1"/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回）お休みします　　　　　　　</a:t>
            </a:r>
            <a:endParaRPr lang="en-US" altLang="ja-JP" sz="1200" dirty="0">
              <a:solidFill>
                <a:schemeClr val="bg1"/>
              </a:solidFill>
              <a:latin typeface="HGS明朝B" panose="02020800000000000000" pitchFamily="18" charset="-128"/>
              <a:ea typeface="HGS明朝B" panose="02020800000000000000" pitchFamily="18" charset="-128"/>
            </a:endParaRPr>
          </a:p>
          <a:p>
            <a:pPr>
              <a:lnSpc>
                <a:spcPts val="1500"/>
              </a:lnSpc>
            </a:pPr>
            <a:endParaRPr lang="en-US" altLang="ja-JP" sz="1200" dirty="0">
              <a:solidFill>
                <a:schemeClr val="bg1"/>
              </a:solidFill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BBDDBEE-5EB5-BFF1-C8A0-8F92068FDE8D}"/>
              </a:ext>
            </a:extLst>
          </p:cNvPr>
          <p:cNvSpPr/>
          <p:nvPr/>
        </p:nvSpPr>
        <p:spPr>
          <a:xfrm>
            <a:off x="658121" y="9837782"/>
            <a:ext cx="9028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>
                <a:solidFill>
                  <a:srgbClr val="6A3906"/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営業時間</a:t>
            </a:r>
          </a:p>
          <a:p>
            <a:pPr algn="ctr"/>
            <a:endParaRPr lang="ja-JP" altLang="en-US" sz="1400" dirty="0">
              <a:solidFill>
                <a:srgbClr val="6A3906"/>
              </a:solidFill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0F4A06A-D8AD-87BE-FCB6-4BDB8EB54FD2}"/>
              </a:ext>
            </a:extLst>
          </p:cNvPr>
          <p:cNvSpPr/>
          <p:nvPr/>
        </p:nvSpPr>
        <p:spPr>
          <a:xfrm>
            <a:off x="1475092" y="6381430"/>
            <a:ext cx="545641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214438" algn="l"/>
              </a:tabLst>
            </a:pPr>
            <a:r>
              <a:rPr lang="ja-JP" altLang="en-US" sz="1450" dirty="0">
                <a:solidFill>
                  <a:srgbClr val="604C3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教室月謝　　 </a:t>
            </a:r>
            <a:r>
              <a:rPr lang="en-US" altLang="ja-JP" sz="1450" dirty="0">
                <a:solidFill>
                  <a:srgbClr val="604C3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1</a:t>
            </a:r>
            <a:r>
              <a:rPr lang="ja-JP" altLang="en-US" sz="1450" dirty="0">
                <a:solidFill>
                  <a:srgbClr val="604C3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万円　　ジュニア教室月謝　　</a:t>
            </a:r>
            <a:r>
              <a:rPr lang="en-US" altLang="ja-JP" sz="1450" dirty="0">
                <a:solidFill>
                  <a:srgbClr val="604C3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8000</a:t>
            </a:r>
            <a:r>
              <a:rPr lang="ja-JP" altLang="en-US" sz="1450" dirty="0">
                <a:solidFill>
                  <a:srgbClr val="604C3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円</a:t>
            </a:r>
            <a:endParaRPr lang="en-US" altLang="ja-JP" sz="1450" dirty="0">
              <a:solidFill>
                <a:srgbClr val="604C3F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>
              <a:tabLst>
                <a:tab pos="1214438" algn="l"/>
              </a:tabLst>
            </a:pPr>
            <a:r>
              <a:rPr lang="ja-JP" altLang="en-US" sz="1450" dirty="0">
                <a:solidFill>
                  <a:srgbClr val="604C3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席料（大人） </a:t>
            </a:r>
            <a:r>
              <a:rPr lang="en-US" altLang="ja-JP" sz="1450" dirty="0">
                <a:solidFill>
                  <a:srgbClr val="604C3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1500</a:t>
            </a:r>
            <a:r>
              <a:rPr lang="ja-JP" altLang="en-US" sz="1450" dirty="0">
                <a:solidFill>
                  <a:srgbClr val="604C3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円　　回数券   </a:t>
            </a:r>
            <a:r>
              <a:rPr lang="en-US" altLang="ja-JP" sz="1450" dirty="0">
                <a:solidFill>
                  <a:srgbClr val="604C3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11</a:t>
            </a:r>
            <a:r>
              <a:rPr lang="ja-JP" altLang="en-US" sz="1450" dirty="0">
                <a:solidFill>
                  <a:srgbClr val="604C3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回分　 　１５０００円</a:t>
            </a:r>
            <a:endParaRPr lang="en-US" altLang="ja-JP" sz="1450" dirty="0">
              <a:solidFill>
                <a:srgbClr val="604C3F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>
              <a:tabLst>
                <a:tab pos="1214438" algn="l"/>
              </a:tabLst>
            </a:pPr>
            <a:r>
              <a:rPr lang="ja-JP" altLang="en-US" sz="1450" dirty="0">
                <a:solidFill>
                  <a:srgbClr val="604C3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席料（学生） </a:t>
            </a:r>
            <a:r>
              <a:rPr lang="en-US" altLang="ja-JP" sz="1450" dirty="0">
                <a:solidFill>
                  <a:srgbClr val="604C3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1000</a:t>
            </a:r>
            <a:r>
              <a:rPr lang="ja-JP" altLang="en-US" sz="1450" dirty="0">
                <a:solidFill>
                  <a:srgbClr val="604C3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円　　指導碁　（席料別）      </a:t>
            </a:r>
            <a:r>
              <a:rPr lang="en-US" altLang="ja-JP" sz="1450" dirty="0">
                <a:solidFill>
                  <a:srgbClr val="604C3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1500</a:t>
            </a:r>
            <a:r>
              <a:rPr lang="ja-JP" altLang="en-US" sz="1450" dirty="0">
                <a:solidFill>
                  <a:srgbClr val="604C3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円</a:t>
            </a:r>
            <a:endParaRPr lang="en-US" altLang="ja-JP" sz="1450" dirty="0">
              <a:solidFill>
                <a:srgbClr val="604C3F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>
              <a:tabLst>
                <a:tab pos="1214438" algn="l"/>
              </a:tabLst>
            </a:pPr>
            <a:r>
              <a:rPr lang="ja-JP" altLang="en-US" sz="1450" dirty="0">
                <a:solidFill>
                  <a:srgbClr val="604C3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ジュニアフリーコース</a:t>
            </a:r>
            <a:endParaRPr lang="en-US" altLang="ja-JP" sz="1450" dirty="0">
              <a:solidFill>
                <a:srgbClr val="604C3F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>
              <a:tabLst>
                <a:tab pos="1214438" algn="l"/>
              </a:tabLst>
            </a:pPr>
            <a:r>
              <a:rPr lang="ja-JP" altLang="en-US" sz="1450" dirty="0">
                <a:solidFill>
                  <a:srgbClr val="604C3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２</a:t>
            </a:r>
            <a:r>
              <a:rPr lang="en-US" altLang="ja-JP" sz="1450" dirty="0">
                <a:solidFill>
                  <a:srgbClr val="604C3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2</a:t>
            </a:r>
            <a:r>
              <a:rPr lang="ja-JP" altLang="en-US" sz="1450" dirty="0">
                <a:solidFill>
                  <a:srgbClr val="604C3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０００円（水木土の教室＋他の曜日の席料込み）</a:t>
            </a:r>
            <a:endParaRPr lang="en-US" altLang="ja-JP" sz="1450" dirty="0">
              <a:solidFill>
                <a:srgbClr val="604C3F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>
              <a:tabLst>
                <a:tab pos="1214438" algn="l"/>
              </a:tabLst>
            </a:pPr>
            <a:endParaRPr lang="ja-JP" altLang="en-US" sz="1450" dirty="0">
              <a:solidFill>
                <a:srgbClr val="604C3F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18" name="図 17" descr="ダイアグラム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55FE77A1-699B-7BF7-EA5A-743F265E7CF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5686" y="8579123"/>
            <a:ext cx="1880912" cy="1860632"/>
          </a:xfrm>
          <a:prstGeom prst="rect">
            <a:avLst/>
          </a:prstGeom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C00AD7D0-D0A8-FEA8-5826-2418AF4BCEAF}"/>
              </a:ext>
            </a:extLst>
          </p:cNvPr>
          <p:cNvSpPr/>
          <p:nvPr/>
        </p:nvSpPr>
        <p:spPr>
          <a:xfrm>
            <a:off x="620398" y="8658591"/>
            <a:ext cx="27286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HGS明朝B" panose="02020800000000000000" pitchFamily="18" charset="-128"/>
                <a:ea typeface="HGS明朝B" panose="02020800000000000000" pitchFamily="18" charset="-128"/>
              </a:rPr>
              <a:t>club@tsudanuma-igo.com</a:t>
            </a:r>
            <a:endParaRPr lang="ja-JP" altLang="en-US" sz="1800" dirty="0">
              <a:solidFill>
                <a:schemeClr val="bg1"/>
              </a:solidFill>
              <a:latin typeface="HGS明朝B" panose="02020800000000000000" pitchFamily="18" charset="-128"/>
              <a:ea typeface="HGS明朝B" panose="02020800000000000000" pitchFamily="18" charset="-128"/>
            </a:endParaRPr>
          </a:p>
        </p:txBody>
      </p:sp>
      <p:pic>
        <p:nvPicPr>
          <p:cNvPr id="20" name="図 19" descr="グラフ, バブル チャート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E9DA171A-3639-1184-79E4-E0746047D5C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02" y="3674346"/>
            <a:ext cx="1704569" cy="1370735"/>
          </a:xfrm>
          <a:prstGeom prst="rect">
            <a:avLst/>
          </a:prstGeom>
        </p:spPr>
      </p:pic>
      <p:pic>
        <p:nvPicPr>
          <p:cNvPr id="4" name="図 3" descr="QR コード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64A3BE7-3829-C5E6-4A64-6DBDB5A57DA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0439" y="9567576"/>
            <a:ext cx="564703" cy="564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538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2019</TotalTime>
  <Words>204</Words>
  <Application>Microsoft Office PowerPoint</Application>
  <PresentationFormat>ユーザー設定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 P丸ゴシック体E</vt:lpstr>
      <vt:lpstr>HGS明朝B</vt:lpstr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哲 堀江</dc:creator>
  <cp:lastModifiedBy>哲 堀江</cp:lastModifiedBy>
  <cp:revision>20</cp:revision>
  <cp:lastPrinted>2025-03-14T11:43:35Z</cp:lastPrinted>
  <dcterms:created xsi:type="dcterms:W3CDTF">2025-02-22T14:55:23Z</dcterms:created>
  <dcterms:modified xsi:type="dcterms:W3CDTF">2025-03-14T11:50:17Z</dcterms:modified>
</cp:coreProperties>
</file>